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5" d="100"/>
          <a:sy n="65" d="100"/>
        </p:scale>
        <p:origin x="-155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47995996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Shape 3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 name="Shape 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8" name="Shape 1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 name="Shape 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discuss how we came up with these questions </a:t>
            </a:r>
          </a:p>
          <a:p>
            <a:pPr>
              <a:buNone/>
            </a:pPr>
            <a:r>
              <a:rPr lang="en"/>
              <a:t>discuss the background research that guided research- include authors and years published)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describe how research related to hypothesis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proposed schedule vs. what we actually manage to do</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we assumed that extended tentacles meant that the coral was attempting to combat the other corals and anemones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p:nvPr/>
        </p:nvSpPr>
        <p:spPr>
          <a:xfrm>
            <a:off x="0" y="3886198"/>
            <a:ext cx="9144000" cy="2971799"/>
          </a:xfrm>
          <a:prstGeom prst="rect">
            <a:avLst/>
          </a:prstGeom>
          <a:solidFill>
            <a:schemeClr val="dk2"/>
          </a:solidFill>
          <a:ln>
            <a:noFill/>
          </a:ln>
        </p:spPr>
        <p:txBody>
          <a:bodyPr lIns="91425" tIns="45700" rIns="91425" bIns="45700" anchor="ctr" anchorCtr="0">
            <a:noAutofit/>
          </a:bodyPr>
          <a:lstStyle/>
          <a:p>
            <a:endParaRPr/>
          </a:p>
        </p:txBody>
      </p:sp>
      <p:cxnSp>
        <p:nvCxnSpPr>
          <p:cNvPr id="9" name="Shape 9"/>
          <p:cNvCxnSpPr/>
          <p:nvPr/>
        </p:nvCxnSpPr>
        <p:spPr>
          <a:xfrm>
            <a:off x="0" y="3886198"/>
            <a:ext cx="9144000" cy="0"/>
          </a:xfrm>
          <a:prstGeom prst="straightConnector1">
            <a:avLst/>
          </a:prstGeom>
          <a:noFill/>
          <a:ln w="28575" cap="flat">
            <a:solidFill>
              <a:schemeClr val="dk1"/>
            </a:solidFill>
            <a:prstDash val="solid"/>
            <a:round/>
            <a:headEnd type="none" w="med" len="med"/>
            <a:tailEnd type="none" w="med" len="med"/>
          </a:ln>
        </p:spPr>
      </p:cxnSp>
      <p:sp>
        <p:nvSpPr>
          <p:cNvPr id="10" name="Shape 10"/>
          <p:cNvSpPr txBox="1">
            <a:spLocks noGrp="1"/>
          </p:cNvSpPr>
          <p:nvPr>
            <p:ph type="ctrTitle"/>
          </p:nvPr>
        </p:nvSpPr>
        <p:spPr>
          <a:xfrm>
            <a:off x="685800" y="2157750"/>
            <a:ext cx="7772400" cy="1650599"/>
          </a:xfrm>
          <a:prstGeom prst="rect">
            <a:avLst/>
          </a:prstGeom>
          <a:noFill/>
          <a:ln>
            <a:noFill/>
          </a:ln>
        </p:spPr>
        <p:txBody>
          <a:bodyPr lIns="91425" tIns="91425" rIns="91425" bIns="91425" anchor="b" anchorCtr="0"/>
          <a:lstStyle>
            <a:lvl1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1pPr>
            <a:lvl2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2pPr>
            <a:lvl3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3pPr>
            <a:lvl4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4pPr>
            <a:lvl5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5pPr>
            <a:lvl6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6pPr>
            <a:lvl7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7pPr>
            <a:lvl8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8pPr>
            <a:lvl9pPr marL="0" indent="304800" algn="l" rtl="0">
              <a:spcBef>
                <a:spcPts val="0"/>
              </a:spcBef>
              <a:buClr>
                <a:schemeClr val="dk2"/>
              </a:buClr>
              <a:buSzPct val="100000"/>
              <a:buFont typeface="Trebuchet MS"/>
              <a:buNone/>
              <a:defRPr sz="4800" b="1" i="0" u="none" strike="noStrike" cap="none" baseline="0">
                <a:solidFill>
                  <a:schemeClr val="dk2"/>
                </a:solidFill>
                <a:latin typeface="Trebuchet MS"/>
                <a:ea typeface="Trebuchet MS"/>
                <a:cs typeface="Trebuchet MS"/>
                <a:sym typeface="Trebuchet MS"/>
              </a:defRPr>
            </a:lvl9pPr>
          </a:lstStyle>
          <a:p>
            <a:endParaRPr/>
          </a:p>
        </p:txBody>
      </p:sp>
      <p:sp>
        <p:nvSpPr>
          <p:cNvPr id="11" name="Shape 11"/>
          <p:cNvSpPr txBox="1">
            <a:spLocks noGrp="1"/>
          </p:cNvSpPr>
          <p:nvPr>
            <p:ph type="subTitle" idx="1"/>
          </p:nvPr>
        </p:nvSpPr>
        <p:spPr>
          <a:xfrm>
            <a:off x="685800" y="3953037"/>
            <a:ext cx="7772400" cy="1259400"/>
          </a:xfrm>
          <a:prstGeom prst="rect">
            <a:avLst/>
          </a:prstGeom>
          <a:noFill/>
          <a:ln>
            <a:noFill/>
          </a:ln>
        </p:spPr>
        <p:txBody>
          <a:bodyPr lIns="91425" tIns="91425" rIns="91425" bIns="91425" anchor="t" anchorCtr="0"/>
          <a:lstStyle>
            <a:lvl1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1pPr>
            <a:lvl2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2pPr>
            <a:lvl3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3pPr>
            <a:lvl4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4pPr>
            <a:lvl5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5pPr>
            <a:lvl6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6pPr>
            <a:lvl7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7pPr>
            <a:lvl8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8pPr>
            <a:lvl9pPr marL="0" indent="228600" algn="l" rtl="0">
              <a:spcBef>
                <a:spcPts val="0"/>
              </a:spcBef>
              <a:buClr>
                <a:schemeClr val="lt2"/>
              </a:buClr>
              <a:buSzPct val="100000"/>
              <a:buFont typeface="Trebuchet MS"/>
              <a:buNone/>
              <a:defRPr sz="3600" b="0" i="0" u="none" strike="noStrike" cap="none" baseline="0">
                <a:solidFill>
                  <a:schemeClr val="lt2"/>
                </a:solidFill>
                <a:latin typeface="Trebuchet MS"/>
                <a:ea typeface="Trebuchet MS"/>
                <a:cs typeface="Trebuchet MS"/>
                <a:sym typeface="Trebuchet MS"/>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2"/>
        <p:cNvGrpSpPr/>
        <p:nvPr/>
      </p:nvGrpSpPr>
      <p:grpSpPr>
        <a:xfrm>
          <a:off x="0" y="0"/>
          <a:ext cx="0" cy="0"/>
          <a:chOff x="0" y="0"/>
          <a:chExt cx="0" cy="0"/>
        </a:xfrm>
      </p:grpSpPr>
      <p:sp>
        <p:nvSpPr>
          <p:cNvPr id="13" name="Shape 13"/>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14" name="Shape 14"/>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15" name="Shape 1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16" name="Shape 1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7"/>
        <p:cNvGrpSpPr/>
        <p:nvPr/>
      </p:nvGrpSpPr>
      <p:grpSpPr>
        <a:xfrm>
          <a:off x="0" y="0"/>
          <a:ext cx="0" cy="0"/>
          <a:chOff x="0" y="0"/>
          <a:chExt cx="0" cy="0"/>
        </a:xfrm>
      </p:grpSpPr>
      <p:sp>
        <p:nvSpPr>
          <p:cNvPr id="18" name="Shape 18"/>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19" name="Shape 19"/>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0" name="Shape 20"/>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
        <p:nvSpPr>
          <p:cNvPr id="21" name="Shape 21"/>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22" name="Shape 22"/>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3"/>
        <p:cNvGrpSpPr/>
        <p:nvPr/>
      </p:nvGrpSpPr>
      <p:grpSpPr>
        <a:xfrm>
          <a:off x="0" y="0"/>
          <a:ext cx="0" cy="0"/>
          <a:chOff x="0" y="0"/>
          <a:chExt cx="0" cy="0"/>
        </a:xfrm>
      </p:grpSpPr>
      <p:sp>
        <p:nvSpPr>
          <p:cNvPr id="24" name="Shape 24"/>
          <p:cNvSpPr/>
          <p:nvPr/>
        </p:nvSpPr>
        <p:spPr>
          <a:xfrm>
            <a:off x="0" y="0"/>
            <a:ext cx="9144000" cy="1503600"/>
          </a:xfrm>
          <a:prstGeom prst="rect">
            <a:avLst/>
          </a:prstGeom>
          <a:solidFill>
            <a:schemeClr val="dk2"/>
          </a:solidFill>
          <a:ln>
            <a:noFill/>
          </a:ln>
        </p:spPr>
        <p:txBody>
          <a:bodyPr lIns="91425" tIns="45700" rIns="91425" bIns="45700" anchor="ctr" anchorCtr="0">
            <a:noAutofit/>
          </a:bodyPr>
          <a:lstStyle/>
          <a:p>
            <a:endParaRPr/>
          </a:p>
        </p:txBody>
      </p:sp>
      <p:cxnSp>
        <p:nvCxnSpPr>
          <p:cNvPr id="25" name="Shape 25"/>
          <p:cNvCxnSpPr/>
          <p:nvPr/>
        </p:nvCxnSpPr>
        <p:spPr>
          <a:xfrm>
            <a:off x="0" y="1503571"/>
            <a:ext cx="9144000" cy="0"/>
          </a:xfrm>
          <a:prstGeom prst="straightConnector1">
            <a:avLst/>
          </a:prstGeom>
          <a:noFill/>
          <a:ln w="28575" cap="flat">
            <a:solidFill>
              <a:schemeClr val="dk1"/>
            </a:solidFill>
            <a:prstDash val="solid"/>
            <a:round/>
            <a:headEnd type="none" w="med" len="med"/>
            <a:tailEnd type="none" w="med" len="med"/>
          </a:ln>
        </p:spPr>
      </p:cxnSp>
      <p:sp>
        <p:nvSpPr>
          <p:cNvPr id="26" name="Shape 2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1"/>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1"/>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1"/>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1"/>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1"/>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1"/>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1"/>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1"/>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1"/>
                </a:solidFill>
                <a:latin typeface="Trebuchet MS"/>
                <a:ea typeface="Trebuchet MS"/>
                <a:cs typeface="Trebuchet MS"/>
                <a:sym typeface="Trebuchet MS"/>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7"/>
        <p:cNvGrpSpPr/>
        <p:nvPr/>
      </p:nvGrpSpPr>
      <p:grpSpPr>
        <a:xfrm>
          <a:off x="0" y="0"/>
          <a:ext cx="0" cy="0"/>
          <a:chOff x="0" y="0"/>
          <a:chExt cx="0" cy="0"/>
        </a:xfrm>
      </p:grpSpPr>
      <p:sp>
        <p:nvSpPr>
          <p:cNvPr id="28" name="Shape 28"/>
          <p:cNvSpPr/>
          <p:nvPr/>
        </p:nvSpPr>
        <p:spPr>
          <a:xfrm>
            <a:off x="0" y="5633442"/>
            <a:ext cx="9144000" cy="1224599"/>
          </a:xfrm>
          <a:prstGeom prst="rect">
            <a:avLst/>
          </a:prstGeom>
          <a:solidFill>
            <a:schemeClr val="dk2"/>
          </a:solidFill>
          <a:ln>
            <a:noFill/>
          </a:ln>
        </p:spPr>
        <p:txBody>
          <a:bodyPr lIns="91425" tIns="45700" rIns="91425" bIns="45700" anchor="ctr" anchorCtr="0">
            <a:noAutofit/>
          </a:bodyPr>
          <a:lstStyle/>
          <a:p>
            <a:endParaRPr/>
          </a:p>
        </p:txBody>
      </p:sp>
      <p:cxnSp>
        <p:nvCxnSpPr>
          <p:cNvPr id="29" name="Shape 29"/>
          <p:cNvCxnSpPr/>
          <p:nvPr/>
        </p:nvCxnSpPr>
        <p:spPr>
          <a:xfrm>
            <a:off x="0" y="5633442"/>
            <a:ext cx="9144000" cy="0"/>
          </a:xfrm>
          <a:prstGeom prst="straightConnector1">
            <a:avLst/>
          </a:prstGeom>
          <a:noFill/>
          <a:ln w="28575" cap="flat">
            <a:solidFill>
              <a:schemeClr val="dk1"/>
            </a:solidFill>
            <a:prstDash val="solid"/>
            <a:round/>
            <a:headEnd type="none" w="med" len="med"/>
            <a:tailEnd type="none" w="med" len="med"/>
          </a:ln>
        </p:spPr>
      </p:cxnSp>
      <p:sp>
        <p:nvSpPr>
          <p:cNvPr id="30" name="Shape 30"/>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1pPr>
            <a:lvl2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2pPr>
            <a:lvl3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3pPr>
            <a:lvl4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4pPr>
            <a:lvl5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5pPr>
            <a:lvl6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6pPr>
            <a:lvl7pPr marL="285750" indent="-285750" algn="ctr" rtl="0">
              <a:lnSpc>
                <a:spcPct val="100000"/>
              </a:lnSpc>
              <a:spcBef>
                <a:spcPts val="0"/>
              </a:spcBef>
              <a:spcAft>
                <a:spcPts val="0"/>
              </a:spcAft>
              <a:buClr>
                <a:schemeClr val="lt1"/>
              </a:buClr>
              <a:buSzPct val="166666"/>
              <a:buFont typeface="Arial"/>
              <a:buChar char="•"/>
              <a:defRPr sz="1800">
                <a:solidFill>
                  <a:schemeClr val="lt1"/>
                </a:solidFill>
              </a:defRPr>
            </a:lvl7pPr>
            <a:lvl8pPr marL="285750" indent="-285750" algn="ctr" rtl="0">
              <a:lnSpc>
                <a:spcPct val="100000"/>
              </a:lnSpc>
              <a:spcBef>
                <a:spcPts val="0"/>
              </a:spcBef>
              <a:spcAft>
                <a:spcPts val="0"/>
              </a:spcAft>
              <a:buClr>
                <a:schemeClr val="lt1"/>
              </a:buClr>
              <a:buSzPct val="100000"/>
              <a:buFont typeface="Courier New"/>
              <a:buChar char="o"/>
              <a:defRPr sz="1800">
                <a:solidFill>
                  <a:schemeClr val="lt1"/>
                </a:solidFill>
              </a:defRPr>
            </a:lvl8pPr>
            <a:lvl9pPr marL="285750" indent="-285750" algn="ctr" rtl="0">
              <a:lnSpc>
                <a:spcPct val="100000"/>
              </a:lnSpc>
              <a:spcBef>
                <a:spcPts val="0"/>
              </a:spcBef>
              <a:spcAft>
                <a:spcPts val="0"/>
              </a:spcAft>
              <a:buClr>
                <a:schemeClr val="lt1"/>
              </a:buClr>
              <a:buSzPct val="100000"/>
              <a:buFont typeface="Wingdings"/>
              <a:buChar char="§"/>
              <a:defRPr sz="180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1pPr>
            <a:lvl2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2pPr>
            <a:lvl3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3pPr>
            <a:lvl4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4pPr>
            <a:lvl5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5pPr>
            <a:lvl6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6pPr>
            <a:lvl7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7pPr>
            <a:lvl8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8pPr>
            <a:lvl9pPr marL="0" indent="228600" algn="l" rtl="0">
              <a:spcBef>
                <a:spcPts val="0"/>
              </a:spcBef>
              <a:buClr>
                <a:schemeClr val="lt1"/>
              </a:buClr>
              <a:buSzPct val="100000"/>
              <a:buFont typeface="Trebuchet MS"/>
              <a:buNone/>
              <a:defRPr sz="3600" b="1" i="0" u="none" strike="noStrike" cap="none" baseline="0">
                <a:solidFill>
                  <a:schemeClr val="lt1"/>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2"/>
              </a:buClr>
              <a:buSzPct val="166666"/>
              <a:buFont typeface="Arial"/>
              <a:buChar char="•"/>
              <a:defRPr sz="3000" b="0" i="0" u="none" strike="noStrike" cap="none" baseline="0">
                <a:solidFill>
                  <a:schemeClr val="dk2"/>
                </a:solidFill>
                <a:latin typeface="Trebuchet MS"/>
                <a:ea typeface="Trebuchet MS"/>
                <a:cs typeface="Trebuchet MS"/>
                <a:sym typeface="Trebuchet MS"/>
              </a:defRPr>
            </a:lvl1pPr>
            <a:lvl2pPr marL="742950" indent="-285750" algn="l" rtl="0">
              <a:spcBef>
                <a:spcPts val="480"/>
              </a:spcBef>
              <a:buClr>
                <a:schemeClr val="dk2"/>
              </a:buClr>
              <a:buSzPct val="100000"/>
              <a:buFont typeface="Courier New"/>
              <a:buChar char="o"/>
              <a:defRPr sz="24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Trebuchet MS"/>
                <a:ea typeface="Trebuchet MS"/>
                <a:cs typeface="Trebuchet MS"/>
                <a:sym typeface="Trebuchet MS"/>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Trebuchet MS"/>
                <a:ea typeface="Trebuchet MS"/>
                <a:cs typeface="Trebuchet MS"/>
                <a:sym typeface="Trebuchet MS"/>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Shape 33"/>
          <p:cNvSpPr txBox="1">
            <a:spLocks noGrp="1"/>
          </p:cNvSpPr>
          <p:nvPr>
            <p:ph type="ctrTitle"/>
          </p:nvPr>
        </p:nvSpPr>
        <p:spPr>
          <a:xfrm>
            <a:off x="685800" y="2157750"/>
            <a:ext cx="7772400" cy="1650599"/>
          </a:xfrm>
          <a:prstGeom prst="rect">
            <a:avLst/>
          </a:prstGeom>
        </p:spPr>
        <p:txBody>
          <a:bodyPr lIns="91425" tIns="91425" rIns="91425" bIns="91425" anchor="b" anchorCtr="0">
            <a:noAutofit/>
          </a:bodyPr>
          <a:lstStyle/>
          <a:p>
            <a:pPr>
              <a:buNone/>
            </a:pPr>
            <a:r>
              <a:rPr lang="en"/>
              <a:t>The Fragment </a:t>
            </a:r>
            <a:r>
              <a:rPr lang="en" i="1"/>
              <a:t>Nephthea sp. </a:t>
            </a:r>
            <a:r>
              <a:rPr lang="en"/>
              <a:t>and Propagation of </a:t>
            </a:r>
            <a:r>
              <a:rPr lang="en" i="1"/>
              <a:t>Euphyllia paradivisa </a:t>
            </a:r>
            <a:r>
              <a:rPr lang="en"/>
              <a:t>in Tank 72</a:t>
            </a:r>
          </a:p>
        </p:txBody>
      </p:sp>
      <p:sp>
        <p:nvSpPr>
          <p:cNvPr id="34" name="Shape 34"/>
          <p:cNvSpPr txBox="1">
            <a:spLocks noGrp="1"/>
          </p:cNvSpPr>
          <p:nvPr>
            <p:ph type="subTitle" idx="1"/>
          </p:nvPr>
        </p:nvSpPr>
        <p:spPr>
          <a:xfrm>
            <a:off x="685800" y="3953037"/>
            <a:ext cx="7772400" cy="1259400"/>
          </a:xfrm>
          <a:prstGeom prst="rect">
            <a:avLst/>
          </a:prstGeom>
        </p:spPr>
        <p:txBody>
          <a:bodyPr lIns="91425" tIns="91425" rIns="91425" bIns="91425" anchor="t" anchorCtr="0">
            <a:noAutofit/>
          </a:bodyPr>
          <a:lstStyle/>
          <a:p>
            <a:pPr lvl="0" rtl="0">
              <a:buNone/>
            </a:pPr>
            <a:r>
              <a:rPr lang="en"/>
              <a:t>Caroline Buffington</a:t>
            </a:r>
          </a:p>
          <a:p>
            <a:pPr>
              <a:buNone/>
            </a:pPr>
            <a:r>
              <a:rPr lang="en"/>
              <a:t>Emma Smith </a:t>
            </a:r>
          </a:p>
        </p:txBody>
      </p:sp>
      <p:sp>
        <p:nvSpPr>
          <p:cNvPr id="35" name="Shape 35"/>
          <p:cNvSpPr/>
          <p:nvPr/>
        </p:nvSpPr>
        <p:spPr>
          <a:xfrm>
            <a:off x="4992612" y="3953037"/>
            <a:ext cx="3785232" cy="2835763"/>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Results</a:t>
            </a:r>
          </a:p>
        </p:txBody>
      </p:sp>
      <p:sp>
        <p:nvSpPr>
          <p:cNvPr id="96" name="Shape 96"/>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Challenges/ Success: </a:t>
            </a:r>
          </a:p>
          <a:p>
            <a:pPr marL="457200" lvl="0" indent="-419100" rtl="0">
              <a:buClr>
                <a:schemeClr val="dk2"/>
              </a:buClr>
              <a:buSzPct val="166666"/>
              <a:buFont typeface="Arial"/>
              <a:buChar char="•"/>
            </a:pPr>
            <a:r>
              <a:rPr lang="en"/>
              <a:t>difficult to record growth of corals daily- such a slow growth in the </a:t>
            </a:r>
            <a:r>
              <a:rPr lang="en" i="1"/>
              <a:t>E. paradivisa</a:t>
            </a:r>
          </a:p>
          <a:p>
            <a:pPr marL="457200" lvl="0" indent="-419100" rtl="0">
              <a:buClr>
                <a:schemeClr val="dk2"/>
              </a:buClr>
              <a:buSzPct val="166666"/>
              <a:buFont typeface="Arial"/>
              <a:buChar char="•"/>
            </a:pPr>
            <a:r>
              <a:rPr lang="en"/>
              <a:t>how do we quantitatively measure growth of </a:t>
            </a:r>
            <a:r>
              <a:rPr lang="en" i="1"/>
              <a:t>E. paradivisa</a:t>
            </a:r>
            <a:r>
              <a:rPr lang="en"/>
              <a:t>? </a:t>
            </a:r>
          </a:p>
          <a:p>
            <a:pPr marL="457200" lvl="0" indent="-419100" rtl="0">
              <a:buClr>
                <a:schemeClr val="dk2"/>
              </a:buClr>
              <a:buSzPct val="166666"/>
              <a:buFont typeface="Arial"/>
              <a:buChar char="•"/>
            </a:pPr>
            <a:r>
              <a:rPr lang="en"/>
              <a:t>How do we know if </a:t>
            </a:r>
            <a:r>
              <a:rPr lang="en" i="1"/>
              <a:t>E. paradivisa </a:t>
            </a:r>
            <a:r>
              <a:rPr lang="en"/>
              <a:t>is using toxins to combat brown anemone? </a:t>
            </a:r>
          </a:p>
          <a:p>
            <a:pPr marL="457200" lvl="0" indent="-419100">
              <a:buClr>
                <a:schemeClr val="dk2"/>
              </a:buClr>
              <a:buSzPct val="166666"/>
              <a:buFont typeface="Arial"/>
              <a:buChar char="•"/>
            </a:pPr>
            <a:r>
              <a:rPr lang="en"/>
              <a:t>Able to clearly record the growth of the anemone on the base of </a:t>
            </a:r>
            <a:r>
              <a:rPr lang="en" i="1"/>
              <a:t>E. paradivisa </a:t>
            </a:r>
            <a:r>
              <a:rPr lang="en"/>
              <a:t>frag</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Results</a:t>
            </a:r>
          </a:p>
        </p:txBody>
      </p:sp>
      <p:sp>
        <p:nvSpPr>
          <p:cNvPr id="102" name="Shape 102"/>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Success of Different Corals Versus the Brown Anemone:</a:t>
            </a:r>
          </a:p>
          <a:p>
            <a:endParaRPr lang="en"/>
          </a:p>
          <a:p>
            <a:endParaRPr lang="en"/>
          </a:p>
          <a:p>
            <a:endParaRPr lang="en"/>
          </a:p>
          <a:p>
            <a:endParaRPr lang="en"/>
          </a:p>
          <a:p>
            <a:endParaRPr lang="en"/>
          </a:p>
          <a:p>
            <a:endParaRPr lang="en"/>
          </a:p>
          <a:p>
            <a:pPr lvl="0" rtl="0">
              <a:buNone/>
            </a:pPr>
            <a:r>
              <a:rPr lang="en" sz="1800"/>
              <a:t>This figure essentially presents the aggression of the different corals which we focused on in our tank between December 2012- April 2013.</a:t>
            </a:r>
          </a:p>
          <a:p>
            <a:endParaRPr lang="en" sz="1800"/>
          </a:p>
        </p:txBody>
      </p:sp>
      <p:sp>
        <p:nvSpPr>
          <p:cNvPr id="103" name="Shape 103"/>
          <p:cNvSpPr/>
          <p:nvPr/>
        </p:nvSpPr>
        <p:spPr>
          <a:xfrm>
            <a:off x="1890712" y="2709875"/>
            <a:ext cx="5362575" cy="2895600"/>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
              <a:t>Results</a:t>
            </a:r>
          </a:p>
        </p:txBody>
      </p:sp>
      <p:sp>
        <p:nvSpPr>
          <p:cNvPr id="109" name="Shape 10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Success of Different Corals Versus the Brown Anemone:</a:t>
            </a:r>
          </a:p>
          <a:p>
            <a:endParaRPr lang="en"/>
          </a:p>
          <a:p>
            <a:endParaRPr lang="en"/>
          </a:p>
          <a:p>
            <a:endParaRPr lang="en"/>
          </a:p>
          <a:p>
            <a:endParaRPr lang="en"/>
          </a:p>
          <a:p>
            <a:endParaRPr lang="en"/>
          </a:p>
          <a:p>
            <a:endParaRPr lang="en"/>
          </a:p>
          <a:p>
            <a:endParaRPr lang="en"/>
          </a:p>
          <a:p>
            <a:endParaRPr lang="en"/>
          </a:p>
          <a:p>
            <a:pPr lvl="0" rtl="0">
              <a:buNone/>
            </a:pPr>
            <a:r>
              <a:rPr lang="en" sz="1800"/>
              <a:t>This figure presents the percentage of time in which the corals we focused on in our tank were not actively combating the brown anemone from December 2012-April 2013.</a:t>
            </a:r>
          </a:p>
          <a:p>
            <a:endParaRPr lang="en" sz="1800"/>
          </a:p>
        </p:txBody>
      </p:sp>
      <p:sp>
        <p:nvSpPr>
          <p:cNvPr id="110" name="Shape 110"/>
          <p:cNvSpPr/>
          <p:nvPr/>
        </p:nvSpPr>
        <p:spPr>
          <a:xfrm>
            <a:off x="1833562" y="2721975"/>
            <a:ext cx="5648325" cy="2724150"/>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Results</a:t>
            </a:r>
          </a:p>
        </p:txBody>
      </p:sp>
      <p:sp>
        <p:nvSpPr>
          <p:cNvPr id="116" name="Shape 116"/>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
</a:t>
            </a:r>
          </a:p>
          <a:p>
            <a:endParaRPr lang="en"/>
          </a:p>
          <a:p>
            <a:endParaRPr lang="en"/>
          </a:p>
          <a:p>
            <a:endParaRPr lang="en"/>
          </a:p>
          <a:p>
            <a:endParaRPr lang="en"/>
          </a:p>
          <a:p>
            <a:pPr>
              <a:buNone/>
            </a:pPr>
            <a:r>
              <a:rPr lang="en"/>
              <a:t>Growth of middle hammer branch coral from October 2012 to March 2013</a:t>
            </a:r>
          </a:p>
        </p:txBody>
      </p:sp>
      <p:sp>
        <p:nvSpPr>
          <p:cNvPr id="117" name="Shape 117"/>
          <p:cNvSpPr/>
          <p:nvPr/>
        </p:nvSpPr>
        <p:spPr>
          <a:xfrm>
            <a:off x="2168275" y="1968939"/>
            <a:ext cx="4807449" cy="2920120"/>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Discussion </a:t>
            </a:r>
          </a:p>
        </p:txBody>
      </p:sp>
      <p:sp>
        <p:nvSpPr>
          <p:cNvPr id="123" name="Shape 123"/>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2"/>
              </a:buClr>
              <a:buSzPct val="166666"/>
              <a:buFont typeface="Arial"/>
              <a:buChar char="•"/>
            </a:pPr>
            <a:r>
              <a:rPr lang="en"/>
              <a:t>Hypothesis was not supported by the data and observations that we recorded</a:t>
            </a:r>
          </a:p>
          <a:p>
            <a:pPr marL="457200" lvl="0" indent="-419100" rtl="0">
              <a:buClr>
                <a:schemeClr val="dk2"/>
              </a:buClr>
              <a:buSzPct val="166666"/>
              <a:buFont typeface="Arial"/>
              <a:buChar char="•"/>
            </a:pPr>
            <a:r>
              <a:rPr lang="en" i="1"/>
              <a:t>E. paradivisa </a:t>
            </a:r>
            <a:r>
              <a:rPr lang="en"/>
              <a:t>was slow growing in our tank- difficult to quantitatively measure (as shown in data collection)</a:t>
            </a:r>
          </a:p>
          <a:p>
            <a:pPr marL="457200" lvl="0" indent="-419100" rtl="0">
              <a:buClr>
                <a:schemeClr val="dk2"/>
              </a:buClr>
              <a:buSzPct val="166666"/>
              <a:buFont typeface="Arial"/>
              <a:buChar char="•"/>
            </a:pPr>
            <a:r>
              <a:rPr lang="en"/>
              <a:t>brown anemone grew on the base of the frags- in turn it outcompeted the </a:t>
            </a:r>
            <a:r>
              <a:rPr lang="en" i="1"/>
              <a:t>E. paradivisa</a:t>
            </a:r>
          </a:p>
          <a:p>
            <a:pPr marL="457200" lvl="0" indent="-419100" rtl="0">
              <a:buClr>
                <a:schemeClr val="dk2"/>
              </a:buClr>
              <a:buSzPct val="166666"/>
              <a:buFont typeface="Arial"/>
              <a:buChar char="•"/>
            </a:pPr>
            <a:r>
              <a:rPr lang="en"/>
              <a:t>Because we did not remove </a:t>
            </a:r>
            <a:r>
              <a:rPr lang="en" i="1"/>
              <a:t>Nephthea sp. </a:t>
            </a:r>
            <a:r>
              <a:rPr lang="en"/>
              <a:t>it actually grew more rapidly and began to overtake the tank</a:t>
            </a:r>
          </a:p>
          <a:p>
            <a:endParaRPr lang="en"/>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Discussion</a:t>
            </a:r>
          </a:p>
        </p:txBody>
      </p:sp>
      <p:sp>
        <p:nvSpPr>
          <p:cNvPr id="129" name="Shape 129"/>
          <p:cNvSpPr txBox="1">
            <a:spLocks noGrp="1"/>
          </p:cNvSpPr>
          <p:nvPr>
            <p:ph type="body" idx="1"/>
          </p:nvPr>
        </p:nvSpPr>
        <p:spPr>
          <a:xfrm>
            <a:off x="457200" y="1600200"/>
            <a:ext cx="8418299" cy="5275799"/>
          </a:xfrm>
          <a:prstGeom prst="rect">
            <a:avLst/>
          </a:prstGeom>
        </p:spPr>
        <p:txBody>
          <a:bodyPr lIns="91425" tIns="91425" rIns="91425" bIns="91425" anchor="t" anchorCtr="0">
            <a:noAutofit/>
          </a:bodyPr>
          <a:lstStyle/>
          <a:p>
            <a:pPr lvl="0" rtl="0">
              <a:buNone/>
            </a:pPr>
            <a:r>
              <a:rPr lang="en"/>
              <a:t>Conclusions: </a:t>
            </a:r>
          </a:p>
          <a:p>
            <a:pPr marL="457200" lvl="0" indent="-419100" rtl="0">
              <a:buClr>
                <a:schemeClr val="dk2"/>
              </a:buClr>
              <a:buSzPct val="166666"/>
              <a:buFont typeface="Arial"/>
              <a:buChar char="•"/>
            </a:pPr>
            <a:r>
              <a:rPr lang="en"/>
              <a:t>Based off the data, </a:t>
            </a:r>
            <a:r>
              <a:rPr lang="en" i="1"/>
              <a:t>E. paradivisa </a:t>
            </a:r>
            <a:r>
              <a:rPr lang="en"/>
              <a:t>does not grow rapidly enough to out compete the anemone for space </a:t>
            </a:r>
          </a:p>
          <a:p>
            <a:pPr marL="457200" lvl="0" indent="-419100" rtl="0">
              <a:buClr>
                <a:schemeClr val="dk2"/>
              </a:buClr>
              <a:buSzPct val="166666"/>
              <a:buFont typeface="Arial"/>
              <a:buChar char="•"/>
            </a:pPr>
            <a:r>
              <a:rPr lang="en"/>
              <a:t>Based off the data, it was difficult to conclude when/if the </a:t>
            </a:r>
            <a:r>
              <a:rPr lang="en" i="1"/>
              <a:t>E. paradivisa </a:t>
            </a:r>
            <a:r>
              <a:rPr lang="en"/>
              <a:t>released toxins to combat the anemone </a:t>
            </a:r>
          </a:p>
          <a:p>
            <a:pPr marL="457200" lvl="0" indent="-419100">
              <a:buClr>
                <a:schemeClr val="dk2"/>
              </a:buClr>
              <a:buSzPct val="166666"/>
              <a:buFont typeface="Arial"/>
              <a:buChar char="•"/>
            </a:pPr>
            <a:r>
              <a:rPr lang="en"/>
              <a:t>Based off sources, we should have known that the </a:t>
            </a:r>
            <a:r>
              <a:rPr lang="en" i="1"/>
              <a:t>Nephthea sp. </a:t>
            </a:r>
            <a:r>
              <a:rPr lang="en"/>
              <a:t>would have been a more productive coral in stopping the spread/ growth of the anemone (Allen)</a:t>
            </a: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Discussion</a:t>
            </a:r>
          </a:p>
        </p:txBody>
      </p:sp>
      <p:sp>
        <p:nvSpPr>
          <p:cNvPr id="135" name="Shape 135"/>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Challenges:</a:t>
            </a:r>
          </a:p>
          <a:p>
            <a:pPr marL="457200" lvl="0" indent="-419100" rtl="0">
              <a:buClr>
                <a:schemeClr val="dk2"/>
              </a:buClr>
              <a:buSzPct val="166666"/>
              <a:buFont typeface="Arial"/>
              <a:buChar char="•"/>
            </a:pPr>
            <a:r>
              <a:rPr lang="en"/>
              <a:t>last week in October- power went out</a:t>
            </a:r>
          </a:p>
          <a:p>
            <a:pPr marL="914400" lvl="1" indent="-381000" rtl="0">
              <a:buClr>
                <a:schemeClr val="dk2"/>
              </a:buClr>
              <a:buSzPct val="80000"/>
              <a:buFont typeface="Courier New"/>
              <a:buChar char="o"/>
            </a:pPr>
            <a:r>
              <a:rPr lang="en"/>
              <a:t>resulted in consistently low salinities and temperatures</a:t>
            </a:r>
          </a:p>
          <a:p>
            <a:pPr marL="914400" lvl="1" indent="-381000" rtl="0">
              <a:buClr>
                <a:schemeClr val="dk2"/>
              </a:buClr>
              <a:buSzPct val="80000"/>
              <a:buFont typeface="Courier New"/>
              <a:buChar char="o"/>
            </a:pPr>
            <a:r>
              <a:rPr lang="en"/>
              <a:t>took a week to recover salinity and temperature temperatures back to normal </a:t>
            </a:r>
          </a:p>
          <a:p>
            <a:pPr marL="457200" lvl="0" indent="-419100" rtl="0">
              <a:buClr>
                <a:schemeClr val="dk2"/>
              </a:buClr>
              <a:buSzPct val="166666"/>
              <a:buFont typeface="Arial"/>
              <a:buChar char="•"/>
            </a:pPr>
            <a:r>
              <a:rPr lang="en"/>
              <a:t>Unable to legitimately measure whether or not corals were fending off brown anemone</a:t>
            </a:r>
          </a:p>
          <a:p>
            <a:pPr marL="914400" lvl="1" indent="-381000">
              <a:buClr>
                <a:schemeClr val="dk2"/>
              </a:buClr>
              <a:buSzPct val="80000"/>
              <a:buFont typeface="Courier New"/>
              <a:buChar char="o"/>
            </a:pPr>
            <a:r>
              <a:rPr lang="en"/>
              <a:t>cannot measure the utilization of nematocysts </a:t>
            </a: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Discussion</a:t>
            </a:r>
          </a:p>
        </p:txBody>
      </p:sp>
      <p:sp>
        <p:nvSpPr>
          <p:cNvPr id="141" name="Shape 14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2"/>
              </a:buClr>
              <a:buSzPct val="166666"/>
              <a:buFont typeface="Arial"/>
              <a:buChar char="•"/>
            </a:pPr>
            <a:r>
              <a:rPr lang="en"/>
              <a:t>In order to have made the research more complete we could have: </a:t>
            </a:r>
          </a:p>
          <a:p>
            <a:pPr marL="457200" lvl="0" indent="-419100" rtl="0">
              <a:buClr>
                <a:schemeClr val="dk2"/>
              </a:buClr>
              <a:buSzPct val="125000"/>
              <a:buFont typeface="Trebuchet MS"/>
              <a:buAutoNum type="arabicPeriod"/>
            </a:pPr>
            <a:r>
              <a:rPr lang="en" sz="2400"/>
              <a:t>taken pictures of the </a:t>
            </a:r>
            <a:r>
              <a:rPr lang="en" sz="2400" i="1"/>
              <a:t>E. paradivisa </a:t>
            </a:r>
            <a:r>
              <a:rPr lang="en" sz="2400"/>
              <a:t>frags in the same place in order to better calculate their growth </a:t>
            </a:r>
          </a:p>
          <a:p>
            <a:pPr marL="457200" lvl="0" indent="-419100" rtl="0">
              <a:buClr>
                <a:schemeClr val="dk2"/>
              </a:buClr>
              <a:buSzPct val="125000"/>
              <a:buFont typeface="Trebuchet MS"/>
              <a:buAutoNum type="arabicPeriod"/>
            </a:pPr>
            <a:r>
              <a:rPr lang="en" sz="2400"/>
              <a:t>Tracked the growth of the anemone up the base of the frags of </a:t>
            </a:r>
            <a:r>
              <a:rPr lang="en" sz="2400" i="1"/>
              <a:t>E. paradivisa</a:t>
            </a:r>
            <a:r>
              <a:rPr lang="en" i="1"/>
              <a:t> </a:t>
            </a:r>
          </a:p>
        </p:txBody>
      </p:sp>
      <p:sp>
        <p:nvSpPr>
          <p:cNvPr id="142" name="Shape 142"/>
          <p:cNvSpPr/>
          <p:nvPr/>
        </p:nvSpPr>
        <p:spPr>
          <a:xfrm>
            <a:off x="457200" y="4285015"/>
            <a:ext cx="3271489" cy="2453609"/>
          </a:xfrm>
          <a:prstGeom prst="rect">
            <a:avLst/>
          </a:prstGeom>
          <a:blipFill>
            <a:blip r:embed="rId3"/>
            <a:stretch>
              <a:fillRect/>
            </a:stretch>
          </a:blipFill>
          <a:ln>
            <a:noFill/>
          </a:ln>
        </p:spPr>
      </p:sp>
      <p:sp>
        <p:nvSpPr>
          <p:cNvPr id="143" name="Shape 143"/>
          <p:cNvSpPr/>
          <p:nvPr/>
        </p:nvSpPr>
        <p:spPr>
          <a:xfrm>
            <a:off x="4533248" y="3824608"/>
            <a:ext cx="2195106" cy="2914016"/>
          </a:xfrm>
          <a:prstGeom prst="rect">
            <a:avLst/>
          </a:prstGeom>
          <a:blipFill>
            <a:blip r:embed="rId4"/>
            <a:stretch>
              <a:fillRect/>
            </a:stretch>
          </a:blipFill>
          <a:ln>
            <a:noFill/>
          </a:ln>
        </p:spPr>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Discussion</a:t>
            </a:r>
          </a:p>
        </p:txBody>
      </p:sp>
      <p:sp>
        <p:nvSpPr>
          <p:cNvPr id="149" name="Shape 14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Data related to overall concepts:</a:t>
            </a:r>
          </a:p>
          <a:p>
            <a:pPr marL="457200" lvl="0" indent="-419100" rtl="0">
              <a:buClr>
                <a:schemeClr val="dk2"/>
              </a:buClr>
              <a:buSzPct val="166666"/>
              <a:buFont typeface="Arial"/>
              <a:buChar char="•"/>
            </a:pPr>
            <a:r>
              <a:rPr lang="en"/>
              <a:t>Our data relates to the big picture because it shows that LPS (large polyp stony) corals, although aggressive, tend to be slow growing</a:t>
            </a:r>
          </a:p>
          <a:p>
            <a:pPr lvl="0" rtl="0">
              <a:buNone/>
            </a:pPr>
            <a:r>
              <a:rPr lang="en"/>
              <a:t>Value/ Application of our results: </a:t>
            </a:r>
          </a:p>
          <a:p>
            <a:pPr marL="457200" lvl="0" indent="-419100">
              <a:buClr>
                <a:schemeClr val="dk2"/>
              </a:buClr>
              <a:buSzPct val="166666"/>
              <a:buFont typeface="Arial"/>
              <a:buChar char="•"/>
            </a:pPr>
            <a:r>
              <a:rPr lang="en"/>
              <a:t>Based off of our results, we would recommend the use of the </a:t>
            </a:r>
            <a:r>
              <a:rPr lang="en" i="1"/>
              <a:t>Nephthea sp. </a:t>
            </a:r>
            <a:r>
              <a:rPr lang="en"/>
              <a:t>to further combat the anemone because of it's rapid growth and production</a:t>
            </a:r>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Discussion</a:t>
            </a:r>
          </a:p>
        </p:txBody>
      </p:sp>
      <p:sp>
        <p:nvSpPr>
          <p:cNvPr id="155" name="Shape 155"/>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Future direction: </a:t>
            </a:r>
          </a:p>
          <a:p>
            <a:pPr marL="457200" lvl="0" indent="-419100">
              <a:buClr>
                <a:schemeClr val="dk2"/>
              </a:buClr>
              <a:buSzPct val="166666"/>
              <a:buFont typeface="Arial"/>
              <a:buChar char="•"/>
            </a:pPr>
            <a:r>
              <a:rPr lang="en"/>
              <a:t>If we were to continue this project, we would want to research another species of coral and see how it reacted to the anemone as well as the other corals present in the tank </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lvl="0" rtl="0">
              <a:buNone/>
            </a:pPr>
            <a:r>
              <a:rPr lang="en"/>
              <a:t>Introduction </a:t>
            </a:r>
          </a:p>
        </p:txBody>
      </p:sp>
      <p:sp>
        <p:nvSpPr>
          <p:cNvPr id="41" name="Shape 4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rtl="0">
              <a:buClr>
                <a:schemeClr val="dk2"/>
              </a:buClr>
              <a:buSzPct val="166666"/>
              <a:buFont typeface="Arial"/>
              <a:buChar char="•"/>
            </a:pPr>
            <a:r>
              <a:rPr lang="en" sz="2400"/>
              <a:t>unidentified brown anemone overtaken tank</a:t>
            </a:r>
          </a:p>
          <a:p>
            <a:pPr marL="457200" lvl="0" indent="-381000" rtl="0">
              <a:buClr>
                <a:schemeClr val="dk2"/>
              </a:buClr>
              <a:buSzPct val="166666"/>
              <a:buFont typeface="Arial"/>
              <a:buChar char="•"/>
            </a:pPr>
            <a:r>
              <a:rPr lang="en" sz="2400"/>
              <a:t>abundance of </a:t>
            </a:r>
            <a:r>
              <a:rPr lang="en" sz="2400" i="1"/>
              <a:t>Nephthea sp. </a:t>
            </a:r>
            <a:r>
              <a:rPr lang="en" sz="2400"/>
              <a:t>has not been able to outcompete anemone effectively</a:t>
            </a:r>
          </a:p>
          <a:p>
            <a:pPr marL="457200" lvl="0" indent="-381000">
              <a:buClr>
                <a:schemeClr val="dk2"/>
              </a:buClr>
              <a:buSzPct val="166666"/>
              <a:buFont typeface="Arial"/>
              <a:buChar char="•"/>
            </a:pPr>
            <a:r>
              <a:rPr lang="en" sz="2400"/>
              <a:t>frag </a:t>
            </a:r>
            <a:r>
              <a:rPr lang="en" sz="2400" i="1"/>
              <a:t>Nephthea sp. </a:t>
            </a:r>
            <a:r>
              <a:rPr lang="en" sz="2400"/>
              <a:t>to create more space for propagation of </a:t>
            </a:r>
            <a:r>
              <a:rPr lang="en" sz="2400" i="1"/>
              <a:t>Euphyllia paradivisa </a:t>
            </a:r>
          </a:p>
        </p:txBody>
      </p:sp>
      <p:sp>
        <p:nvSpPr>
          <p:cNvPr id="42" name="Shape 42"/>
          <p:cNvSpPr/>
          <p:nvPr/>
        </p:nvSpPr>
        <p:spPr>
          <a:xfrm>
            <a:off x="1154400" y="3558911"/>
            <a:ext cx="2227050" cy="2974643"/>
          </a:xfrm>
          <a:prstGeom prst="rect">
            <a:avLst/>
          </a:prstGeom>
          <a:blipFill>
            <a:blip r:embed="rId3"/>
            <a:stretch>
              <a:fillRect/>
            </a:stretch>
          </a:blipFill>
          <a:ln>
            <a:noFill/>
          </a:ln>
        </p:spPr>
      </p:sp>
      <p:sp>
        <p:nvSpPr>
          <p:cNvPr id="43" name="Shape 43"/>
          <p:cNvSpPr/>
          <p:nvPr/>
        </p:nvSpPr>
        <p:spPr>
          <a:xfrm>
            <a:off x="5080620" y="3580906"/>
            <a:ext cx="2209747" cy="2930653"/>
          </a:xfrm>
          <a:prstGeom prst="rect">
            <a:avLst/>
          </a:prstGeom>
          <a:blipFill>
            <a:blip r:embed="rId4"/>
            <a:stretch>
              <a:fillRect/>
            </a:stretch>
          </a:blipFill>
          <a:ln>
            <a:noFill/>
          </a:ln>
        </p:spPr>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Bibliography</a:t>
            </a:r>
          </a:p>
        </p:txBody>
      </p:sp>
      <p:sp>
        <p:nvSpPr>
          <p:cNvPr id="161" name="Shape 16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sz="1200"/>
              <a:t>1. Borneman, Eric H. Aquarium Corals. Neptune City: T.F.H Publications Inc., 2001. Print.</a:t>
            </a:r>
          </a:p>
          <a:p>
            <a:pPr lvl="0" rtl="0">
              <a:buNone/>
            </a:pPr>
            <a:r>
              <a:rPr lang="en" sz="1200"/>
              <a:t>4.Calfo, Anthony. Reef Gardening for Aquarists. Monroeville: Reading Tree, 2001. Print. Vol. 1 of Book of Coral Propagation. 50 vols.</a:t>
            </a:r>
          </a:p>
          <a:p>
            <a:pPr lvl="0" rtl="0">
              <a:buNone/>
            </a:pPr>
            <a:r>
              <a:rPr lang="en" sz="1200"/>
              <a:t>2. Allen, Gerald R., and Roger Steene. Indo-Pacific Coral Reef Field Guide. El Cajon: Odyssey Publishing, 2002. Print.</a:t>
            </a:r>
          </a:p>
          <a:p>
            <a:pPr lvl="0" rtl="0">
              <a:buNone/>
            </a:pPr>
            <a:r>
              <a:rPr lang="en" sz="1200"/>
              <a:t>3.Sprung, Julian. Corals A Quick Reference Guide. Miami: Ricordea Publishing, 1999. Print. Oceanography Series.</a:t>
            </a:r>
          </a:p>
          <a:p>
            <a:pPr lvl="0" rtl="0">
              <a:buNone/>
            </a:pPr>
            <a:r>
              <a:rPr lang="en" sz="1200"/>
              <a:t>4. Gay, Jeremy. “Quick Guide to Hard Coral.” Practical Fishkeeping. N.p., n.d. Web. 17 Oct. 2012. &lt;__http://www.practicalfishkeeping.co.uk/content.php?sid=2685__&gt;.</a:t>
            </a:r>
          </a:p>
          <a:p>
            <a:pPr lvl="0" rtl="0">
              <a:buNone/>
            </a:pPr>
            <a:r>
              <a:rPr lang="en" sz="1200"/>
              <a:t>5.Calfo, Anthony. Reef Gardening for Aquarists. Monroeville: Reading Tree, 2001. Print. Vol. 1 of Book of Coral Propagation. 50 vols.</a:t>
            </a:r>
          </a:p>
          <a:p>
            <a:pPr lvl="0" rtl="0">
              <a:buNone/>
            </a:pPr>
            <a:r>
              <a:rPr lang="en" sz="1200"/>
              <a:t>6. Hii, Yii Siang, Chen Lin Soo, and Hock Chark Liew. “Feeding of scleractinian coral, Galaxea fascicularis, on Artemia salina nauplii in captivity.” Aquaculture International 17.4 (2009): 363-76. Web of Science. Web. 4 Oct. 2012.</a:t>
            </a:r>
          </a:p>
          <a:p>
            <a:pPr lvl="0" rtl="0">
              <a:buNone/>
            </a:pPr>
            <a:r>
              <a:rPr lang="en" sz="1200"/>
              <a:t>&lt;__http://apps.webofknowledge.com.proxy-remote.galib.uga.edu/full_record.do__?</a:t>
            </a:r>
          </a:p>
          <a:p>
            <a:pPr lvl="0" rtl="0">
              <a:buNone/>
            </a:pPr>
            <a:r>
              <a:rPr lang="en" sz="1200"/>
              <a:t>7. Coll, J. C., et al. "Chemical Defenses in Soft Corals (Coelenterata, Octocorallia) of the Great Barrier-Reef- a Study of Comparative</a:t>
            </a:r>
          </a:p>
          <a:p>
            <a:pPr lvl="0" rtl="0">
              <a:buNone/>
            </a:pPr>
            <a:r>
              <a:rPr lang="en" sz="1200"/>
              <a:t>Toxicities." Marine Ecology- Progress Series 3rd ser. 8 (1982): n. pag.</a:t>
            </a:r>
          </a:p>
          <a:p>
            <a:pPr lvl="0" rtl="0">
              <a:buNone/>
            </a:pPr>
            <a:r>
              <a:rPr lang="en" sz="1200"/>
              <a:t>Print.</a:t>
            </a:r>
          </a:p>
          <a:p>
            <a:pPr lvl="0" rtl="0">
              <a:buNone/>
            </a:pPr>
            <a:r>
              <a:rPr lang="en" sz="1200"/>
              <a:t>8.Wooldridge, Scott A. “Is the Coral-Algae Symbiosis Really ‘Mutually Beneficial’ for the Partners?” Bioessays 32.7 (2010): 615-25. Web of Science. Web. 5 Oct. 2012.</a:t>
            </a:r>
          </a:p>
          <a:p>
            <a:pPr lvl="0" rtl="0">
              <a:buNone/>
            </a:pPr>
            <a:r>
              <a:rPr lang="en" sz="1200"/>
              <a:t>&lt;http://apps.webofknowledge.com.proxyremote.galib.uga.edu/full_record.do?product=WOS&amp;search_mode=Refine&amp;qid=6&amp;SID=1CN245cKabaNPKPJ@Dp&amp;page=1&amp;doc=9&gt;.</a:t>
            </a:r>
          </a:p>
          <a:p>
            <a:endParaRPr lang="en" sz="1200"/>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Introduction </a:t>
            </a:r>
          </a:p>
        </p:txBody>
      </p:sp>
      <p:sp>
        <p:nvSpPr>
          <p:cNvPr id="49" name="Shape 49"/>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419100" rtl="0">
              <a:buClr>
                <a:schemeClr val="dk2"/>
              </a:buClr>
              <a:buSzPct val="166666"/>
              <a:buFont typeface="Arial"/>
              <a:buChar char="•"/>
            </a:pPr>
            <a:r>
              <a:rPr lang="en" i="1"/>
              <a:t>Nephthea sp. </a:t>
            </a:r>
            <a:r>
              <a:rPr lang="en"/>
              <a:t>categorized soft coral (Allen,2002)</a:t>
            </a:r>
          </a:p>
          <a:p>
            <a:pPr marL="457200" lvl="0" indent="-419100" rtl="0">
              <a:buClr>
                <a:schemeClr val="dk2"/>
              </a:buClr>
              <a:buSzPct val="166666"/>
              <a:buFont typeface="Arial"/>
              <a:buChar char="•"/>
            </a:pPr>
            <a:r>
              <a:rPr lang="en" i="1"/>
              <a:t>Nephthea sp. </a:t>
            </a:r>
            <a:r>
              <a:rPr lang="en"/>
              <a:t>lack of calcium carbonate skeleton- able to grow rapidly (Allen, 2002)</a:t>
            </a:r>
          </a:p>
          <a:p>
            <a:pPr marL="457200" lvl="0" indent="-419100" rtl="0">
              <a:buClr>
                <a:schemeClr val="dk2"/>
              </a:buClr>
              <a:buSzPct val="166666"/>
              <a:buFont typeface="Arial"/>
              <a:buChar char="•"/>
            </a:pPr>
            <a:r>
              <a:rPr lang="en" i="1"/>
              <a:t>E. Paradivisa</a:t>
            </a:r>
            <a:r>
              <a:rPr lang="en"/>
              <a:t>- branching coral with T-shaped polyp tips that extends from each branch (Borneman, 2001)</a:t>
            </a:r>
          </a:p>
          <a:p>
            <a:pPr marL="457200" lvl="0" indent="-419100">
              <a:buClr>
                <a:schemeClr val="dk2"/>
              </a:buClr>
              <a:buSzPct val="166666"/>
              <a:buFont typeface="Arial"/>
              <a:buChar char="•"/>
            </a:pPr>
            <a:r>
              <a:rPr lang="en" i="1"/>
              <a:t>E. Paradivisia</a:t>
            </a:r>
            <a:r>
              <a:rPr lang="en"/>
              <a:t>- LPS coral- most powerful sting of aquarium coral, most aggressive tendencies (Gay)</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Introduction</a:t>
            </a:r>
          </a:p>
        </p:txBody>
      </p:sp>
      <p:sp>
        <p:nvSpPr>
          <p:cNvPr id="55" name="Shape 55"/>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marL="457200" lvl="0" indent="-381000" rtl="0">
              <a:buClr>
                <a:schemeClr val="dk2"/>
              </a:buClr>
              <a:buSzPct val="100000"/>
              <a:buFont typeface="Trebuchet MS"/>
              <a:buAutoNum type="arabicPeriod"/>
            </a:pPr>
            <a:r>
              <a:rPr lang="en" sz="2400"/>
              <a:t>When the </a:t>
            </a:r>
            <a:r>
              <a:rPr lang="en" sz="2400" i="1"/>
              <a:t>Nephthea sp. </a:t>
            </a:r>
            <a:r>
              <a:rPr lang="en" sz="2400"/>
              <a:t>is propagated, and placed in other tanks, will its methods of competition fair better than in tank 72? </a:t>
            </a:r>
          </a:p>
          <a:p>
            <a:pPr marL="457200" lvl="0" indent="-381000" rtl="0">
              <a:buClr>
                <a:schemeClr val="dk2"/>
              </a:buClr>
              <a:buSzPct val="100000"/>
              <a:buFont typeface="Trebuchet MS"/>
              <a:buAutoNum type="arabicPeriod"/>
            </a:pPr>
            <a:r>
              <a:rPr lang="en" sz="2400"/>
              <a:t>What will be the brown anemone's way to defend itself against the </a:t>
            </a:r>
            <a:r>
              <a:rPr lang="en" sz="2400" i="1"/>
              <a:t>E. paradivisa</a:t>
            </a:r>
            <a:r>
              <a:rPr lang="en" sz="2400"/>
              <a:t>, if at all possible? </a:t>
            </a:r>
          </a:p>
          <a:p>
            <a:pPr marL="457200" lvl="0" indent="-381000" rtl="0">
              <a:buClr>
                <a:schemeClr val="dk2"/>
              </a:buClr>
              <a:buSzPct val="100000"/>
              <a:buFont typeface="Trebuchet MS"/>
              <a:buAutoNum type="arabicPeriod"/>
            </a:pPr>
            <a:r>
              <a:rPr lang="en" sz="2400"/>
              <a:t>Will the </a:t>
            </a:r>
            <a:r>
              <a:rPr lang="en" sz="2400" i="1"/>
              <a:t>E. paradivisa </a:t>
            </a:r>
            <a:r>
              <a:rPr lang="en" sz="2400"/>
              <a:t>use growth, toxins, or both to outcompete the anemone (Hii)? </a:t>
            </a:r>
          </a:p>
          <a:p>
            <a:pPr marL="457200" lvl="0" indent="-381000" rtl="0">
              <a:buClr>
                <a:schemeClr val="dk2"/>
              </a:buClr>
              <a:buSzPct val="100000"/>
              <a:buFont typeface="Trebuchet MS"/>
              <a:buAutoNum type="arabicPeriod"/>
            </a:pPr>
            <a:r>
              <a:rPr lang="en" sz="2400"/>
              <a:t>Has the unidentified brown anemone become resistant to the </a:t>
            </a:r>
            <a:r>
              <a:rPr lang="en" sz="2400" i="1"/>
              <a:t>Nephthea sp. </a:t>
            </a:r>
            <a:r>
              <a:rPr lang="en" sz="2400"/>
              <a:t>toxins (Coll, 1982)? </a:t>
            </a:r>
          </a:p>
          <a:p>
            <a:pPr marL="457200" lvl="0" indent="-381000">
              <a:buClr>
                <a:schemeClr val="dk2"/>
              </a:buClr>
              <a:buSzPct val="100000"/>
              <a:buFont typeface="Trebuchet MS"/>
              <a:buAutoNum type="arabicPeriod"/>
            </a:pPr>
            <a:r>
              <a:rPr lang="en" sz="2400"/>
              <a:t>In addition to a new a combative coral, what other biological or chemical controls can be added to tank 72 to challenge the brown anemone's growth? </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Introduction </a:t>
            </a:r>
          </a:p>
        </p:txBody>
      </p:sp>
      <p:sp>
        <p:nvSpPr>
          <p:cNvPr id="61" name="Shape 61"/>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Hypothesis: </a:t>
            </a:r>
          </a:p>
          <a:p>
            <a:pPr lvl="0" rtl="0">
              <a:buNone/>
            </a:pPr>
            <a:r>
              <a:rPr lang="en"/>
              <a:t>By fragmenting and removing the </a:t>
            </a:r>
            <a:r>
              <a:rPr lang="en" i="1"/>
              <a:t>Nephthea sp.</a:t>
            </a:r>
            <a:r>
              <a:rPr lang="en"/>
              <a:t>, the later introduction and propagation of </a:t>
            </a:r>
            <a:r>
              <a:rPr lang="en" i="1"/>
              <a:t>E. paradivisa </a:t>
            </a:r>
            <a:r>
              <a:rPr lang="en"/>
              <a:t>will outcompete the unidentified brown anemone. </a:t>
            </a:r>
          </a:p>
        </p:txBody>
      </p:sp>
      <p:sp>
        <p:nvSpPr>
          <p:cNvPr id="62" name="Shape 62"/>
          <p:cNvSpPr/>
          <p:nvPr/>
        </p:nvSpPr>
        <p:spPr>
          <a:xfrm>
            <a:off x="457200" y="4124519"/>
            <a:ext cx="3043932" cy="2280568"/>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Methods</a:t>
            </a:r>
          </a:p>
        </p:txBody>
      </p:sp>
      <p:sp>
        <p:nvSpPr>
          <p:cNvPr id="68" name="Shape 68"/>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Schedule: </a:t>
            </a:r>
          </a:p>
          <a:p>
            <a:pPr marL="457200" lvl="0" indent="-419100" rtl="0">
              <a:buClr>
                <a:schemeClr val="dk2"/>
              </a:buClr>
              <a:buSzPct val="208333"/>
              <a:buFont typeface="Arial"/>
              <a:buChar char="•"/>
            </a:pPr>
            <a:r>
              <a:rPr lang="en" sz="2400"/>
              <a:t>learn how to frag and propagate</a:t>
            </a:r>
          </a:p>
          <a:p>
            <a:pPr lvl="0" rtl="0">
              <a:buNone/>
            </a:pPr>
            <a:r>
              <a:rPr lang="en" sz="2400"/>
              <a:t>corals during tutorial </a:t>
            </a:r>
          </a:p>
          <a:p>
            <a:pPr marL="457200" lvl="0" indent="-419100" rtl="0">
              <a:buClr>
                <a:schemeClr val="dk2"/>
              </a:buClr>
              <a:buSzPct val="208333"/>
              <a:buFont typeface="Arial"/>
              <a:buChar char="•"/>
            </a:pPr>
            <a:r>
              <a:rPr lang="en" sz="2400"/>
              <a:t>take daily/ weekly </a:t>
            </a:r>
          </a:p>
          <a:p>
            <a:pPr lvl="0" rtl="0">
              <a:buNone/>
            </a:pPr>
            <a:r>
              <a:rPr lang="en" sz="2400"/>
              <a:t>measurements of coral growth and </a:t>
            </a:r>
          </a:p>
          <a:p>
            <a:pPr lvl="0" rtl="0">
              <a:buNone/>
            </a:pPr>
            <a:r>
              <a:rPr lang="en" sz="2400"/>
              <a:t>anemone retraction (sharpie)</a:t>
            </a:r>
          </a:p>
          <a:p>
            <a:pPr marL="457200" lvl="0" indent="-419100" rtl="0">
              <a:buClr>
                <a:schemeClr val="dk2"/>
              </a:buClr>
              <a:buSzPct val="208333"/>
              <a:buFont typeface="Arial"/>
              <a:buChar char="•"/>
            </a:pPr>
            <a:r>
              <a:rPr lang="en" sz="2400"/>
              <a:t>take picture as well to monitor </a:t>
            </a:r>
          </a:p>
          <a:p>
            <a:pPr lvl="0" rtl="0">
              <a:buNone/>
            </a:pPr>
            <a:r>
              <a:rPr lang="en" sz="2400"/>
              <a:t>coral growth/ anemone retraction</a:t>
            </a:r>
          </a:p>
          <a:p>
            <a:pPr marL="457200" lvl="0" indent="-419100" rtl="0">
              <a:buClr>
                <a:schemeClr val="dk2"/>
              </a:buClr>
              <a:buSzPct val="208333"/>
              <a:buFont typeface="Arial"/>
              <a:buChar char="•"/>
            </a:pPr>
            <a:r>
              <a:rPr lang="en" sz="2400"/>
              <a:t>record daily observations and </a:t>
            </a:r>
          </a:p>
          <a:p>
            <a:pPr lvl="0" rtl="0">
              <a:buNone/>
            </a:pPr>
            <a:r>
              <a:rPr lang="en" sz="2400"/>
              <a:t>activity of the corals in the tank </a:t>
            </a:r>
          </a:p>
          <a:p>
            <a:endParaRPr lang="en" sz="2400"/>
          </a:p>
        </p:txBody>
      </p:sp>
      <p:sp>
        <p:nvSpPr>
          <p:cNvPr id="69" name="Shape 69"/>
          <p:cNvSpPr/>
          <p:nvPr/>
        </p:nvSpPr>
        <p:spPr>
          <a:xfrm>
            <a:off x="5534402" y="2292611"/>
            <a:ext cx="3152397" cy="4275289"/>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Methods</a:t>
            </a:r>
          </a:p>
        </p:txBody>
      </p:sp>
      <p:sp>
        <p:nvSpPr>
          <p:cNvPr id="75" name="Shape 75"/>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Clr>
                <a:srgbClr val="000000"/>
              </a:buClr>
              <a:buSzPct val="36666"/>
              <a:buFont typeface="Arial"/>
              <a:buNone/>
            </a:pPr>
            <a:r>
              <a:rPr lang="en"/>
              <a:t>Supplies and Equipment: </a:t>
            </a:r>
          </a:p>
          <a:p>
            <a:pPr marL="457200" lvl="0" indent="-419100" rtl="0">
              <a:buClr>
                <a:schemeClr val="dk2"/>
              </a:buClr>
              <a:buSzPct val="208333"/>
              <a:buFont typeface="Arial"/>
              <a:buChar char="•"/>
            </a:pPr>
            <a:r>
              <a:rPr lang="en" sz="2400"/>
              <a:t>Camera</a:t>
            </a:r>
          </a:p>
          <a:p>
            <a:pPr marL="457200" lvl="0" indent="-419100" rtl="0">
              <a:buClr>
                <a:schemeClr val="dk2"/>
              </a:buClr>
              <a:buSzPct val="208333"/>
              <a:buFont typeface="Arial"/>
              <a:buChar char="•"/>
            </a:pPr>
            <a:r>
              <a:rPr lang="en" sz="2400"/>
              <a:t>Sharpie</a:t>
            </a:r>
          </a:p>
          <a:p>
            <a:pPr marL="457200" lvl="0" indent="-419100" rtl="0">
              <a:buClr>
                <a:schemeClr val="dk2"/>
              </a:buClr>
              <a:buSzPct val="208333"/>
              <a:buFont typeface="Arial"/>
              <a:buChar char="•"/>
            </a:pPr>
            <a:r>
              <a:rPr lang="en" sz="2400"/>
              <a:t>Propagating tools </a:t>
            </a:r>
          </a:p>
          <a:p>
            <a:pPr marL="457200" lvl="0" indent="-419100" rtl="0">
              <a:buClr>
                <a:schemeClr val="dk2"/>
              </a:buClr>
              <a:buSzPct val="208333"/>
              <a:buFont typeface="Arial"/>
              <a:buChar char="•"/>
            </a:pPr>
            <a:r>
              <a:rPr lang="en" sz="2400"/>
              <a:t>Fragging tools </a:t>
            </a:r>
          </a:p>
          <a:p>
            <a:pPr marL="457200" lvl="0" indent="-419100" rtl="0">
              <a:buClr>
                <a:schemeClr val="dk2"/>
              </a:buClr>
              <a:buSzPct val="208333"/>
              <a:buFont typeface="Arial"/>
              <a:buChar char="•"/>
            </a:pPr>
            <a:r>
              <a:rPr lang="en" sz="2400"/>
              <a:t>Coral plugs </a:t>
            </a:r>
          </a:p>
          <a:p>
            <a:pPr marL="457200" lvl="0" indent="-419100" rtl="0">
              <a:buClr>
                <a:schemeClr val="dk2"/>
              </a:buClr>
              <a:buSzPct val="208333"/>
              <a:buFont typeface="Arial"/>
              <a:buChar char="•"/>
            </a:pPr>
            <a:r>
              <a:rPr lang="en" sz="2400"/>
              <a:t>Seashells or live rock </a:t>
            </a:r>
          </a:p>
          <a:p>
            <a:pPr marL="457200" lvl="0" indent="-419100" rtl="0">
              <a:buClr>
                <a:schemeClr val="dk2"/>
              </a:buClr>
              <a:buSzPct val="208333"/>
              <a:buFont typeface="Arial"/>
              <a:buChar char="•"/>
            </a:pPr>
            <a:r>
              <a:rPr lang="en" sz="2400"/>
              <a:t>Glue or putty</a:t>
            </a:r>
          </a:p>
          <a:p>
            <a:endParaRPr lang="en" sz="2400"/>
          </a:p>
        </p:txBody>
      </p:sp>
      <p:sp>
        <p:nvSpPr>
          <p:cNvPr id="76" name="Shape 76"/>
          <p:cNvSpPr/>
          <p:nvPr/>
        </p:nvSpPr>
        <p:spPr>
          <a:xfrm>
            <a:off x="5684526" y="1600200"/>
            <a:ext cx="3002273" cy="5186187"/>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Methods</a:t>
            </a:r>
          </a:p>
        </p:txBody>
      </p:sp>
      <p:sp>
        <p:nvSpPr>
          <p:cNvPr id="82" name="Shape 82"/>
          <p:cNvSpPr txBox="1">
            <a:spLocks noGrp="1"/>
          </p:cNvSpPr>
          <p:nvPr>
            <p:ph type="body" idx="1"/>
          </p:nvPr>
        </p:nvSpPr>
        <p:spPr>
          <a:xfrm>
            <a:off x="457200" y="1600200"/>
            <a:ext cx="8229600" cy="4967700"/>
          </a:xfrm>
          <a:prstGeom prst="rect">
            <a:avLst/>
          </a:prstGeom>
        </p:spPr>
        <p:txBody>
          <a:bodyPr lIns="91425" tIns="91425" rIns="91425" bIns="91425" anchor="t" anchorCtr="0">
            <a:noAutofit/>
          </a:bodyPr>
          <a:lstStyle/>
          <a:p>
            <a:pPr lvl="0" rtl="0">
              <a:buNone/>
            </a:pPr>
            <a:r>
              <a:rPr lang="en"/>
              <a:t>Data collection: </a:t>
            </a:r>
          </a:p>
          <a:p>
            <a:pPr marL="457200" lvl="0" indent="-381000" rtl="0">
              <a:buClr>
                <a:schemeClr val="dk2"/>
              </a:buClr>
              <a:buSzPct val="166666"/>
              <a:buFont typeface="Arial"/>
              <a:buChar char="•"/>
            </a:pPr>
            <a:r>
              <a:rPr lang="en" sz="2400"/>
              <a:t>Used monthly photos to monitor the growth of the </a:t>
            </a:r>
            <a:r>
              <a:rPr lang="en" sz="2400" i="1"/>
              <a:t>E. paradivisa </a:t>
            </a:r>
            <a:r>
              <a:rPr lang="en" sz="2400"/>
              <a:t>present in tanks </a:t>
            </a:r>
          </a:p>
          <a:p>
            <a:pPr marL="457200" lvl="0" indent="-381000" rtl="0">
              <a:buClr>
                <a:schemeClr val="dk2"/>
              </a:buClr>
              <a:buSzPct val="166666"/>
              <a:buFont typeface="Arial"/>
              <a:buChar char="•"/>
            </a:pPr>
            <a:r>
              <a:rPr lang="en" sz="2400"/>
              <a:t>Used daily records to track when the tentacles of the </a:t>
            </a:r>
            <a:r>
              <a:rPr lang="en" sz="2400" i="1"/>
              <a:t>E. paradivisa </a:t>
            </a:r>
            <a:r>
              <a:rPr lang="en" sz="2400"/>
              <a:t>were extended </a:t>
            </a:r>
          </a:p>
          <a:p>
            <a:pPr lvl="0" rtl="0">
              <a:buNone/>
            </a:pPr>
            <a:r>
              <a:rPr lang="en"/>
              <a:t> </a:t>
            </a:r>
          </a:p>
        </p:txBody>
      </p:sp>
      <p:sp>
        <p:nvSpPr>
          <p:cNvPr id="83" name="Shape 83"/>
          <p:cNvSpPr/>
          <p:nvPr/>
        </p:nvSpPr>
        <p:spPr>
          <a:xfrm>
            <a:off x="5077518" y="3389321"/>
            <a:ext cx="2471006" cy="3278178"/>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74637"/>
            <a:ext cx="8229600" cy="1143000"/>
          </a:xfrm>
          <a:prstGeom prst="rect">
            <a:avLst/>
          </a:prstGeom>
        </p:spPr>
        <p:txBody>
          <a:bodyPr lIns="91425" tIns="91425" rIns="91425" bIns="91425" anchor="b" anchorCtr="0">
            <a:noAutofit/>
          </a:bodyPr>
          <a:lstStyle/>
          <a:p>
            <a:pPr>
              <a:buNone/>
            </a:pPr>
            <a:r>
              <a:rPr lang="en"/>
              <a:t>Results </a:t>
            </a:r>
          </a:p>
        </p:txBody>
      </p:sp>
      <p:sp>
        <p:nvSpPr>
          <p:cNvPr id="89" name="Shape 89"/>
          <p:cNvSpPr txBox="1">
            <a:spLocks noGrp="1"/>
          </p:cNvSpPr>
          <p:nvPr>
            <p:ph type="body" idx="1"/>
          </p:nvPr>
        </p:nvSpPr>
        <p:spPr>
          <a:xfrm>
            <a:off x="149085" y="1600200"/>
            <a:ext cx="9183900" cy="5246100"/>
          </a:xfrm>
          <a:prstGeom prst="rect">
            <a:avLst/>
          </a:prstGeom>
        </p:spPr>
        <p:txBody>
          <a:bodyPr lIns="91425" tIns="91425" rIns="91425" bIns="91425" anchor="t" anchorCtr="0">
            <a:noAutofit/>
          </a:bodyPr>
          <a:lstStyle/>
          <a:p>
            <a:pPr lvl="0" rtl="0">
              <a:buNone/>
            </a:pPr>
            <a:r>
              <a:rPr lang="en" sz="2400"/>
              <a:t>Review of research questions: </a:t>
            </a:r>
          </a:p>
          <a:p>
            <a:pPr lvl="0" rtl="0">
              <a:buNone/>
            </a:pPr>
            <a:r>
              <a:rPr lang="en" sz="2400"/>
              <a:t>1. Did not propagating </a:t>
            </a:r>
            <a:r>
              <a:rPr lang="en" sz="2400" i="1"/>
              <a:t>Nephthea sp.</a:t>
            </a:r>
            <a:r>
              <a:rPr lang="en" sz="2400"/>
              <a:t>- did not put it in other tanks-not focus of project- ended up leaving in tank 72</a:t>
            </a:r>
          </a:p>
          <a:p>
            <a:pPr lvl="0" rtl="0">
              <a:buNone/>
            </a:pPr>
            <a:r>
              <a:rPr lang="en" sz="2400"/>
              <a:t>2. Brown anemone grew around base of </a:t>
            </a:r>
          </a:p>
          <a:p>
            <a:pPr lvl="0" rtl="0">
              <a:buNone/>
            </a:pPr>
            <a:r>
              <a:rPr lang="en" sz="2400" i="1"/>
              <a:t>E. paradivisa</a:t>
            </a:r>
          </a:p>
          <a:p>
            <a:pPr lvl="0" rtl="0">
              <a:buNone/>
            </a:pPr>
            <a:r>
              <a:rPr lang="en" sz="2400"/>
              <a:t>3</a:t>
            </a:r>
            <a:r>
              <a:rPr lang="en" sz="2400" i="1"/>
              <a:t>. E. paradivisa </a:t>
            </a:r>
            <a:r>
              <a:rPr lang="en" sz="2400"/>
              <a:t>often seen with tentacles </a:t>
            </a:r>
          </a:p>
          <a:p>
            <a:pPr lvl="0" rtl="0">
              <a:buNone/>
            </a:pPr>
            <a:r>
              <a:rPr lang="en" sz="2400"/>
              <a:t>extended- usually combative/aggressive</a:t>
            </a:r>
          </a:p>
          <a:p>
            <a:pPr lvl="0" rtl="0">
              <a:buNone/>
            </a:pPr>
            <a:r>
              <a:rPr lang="en" sz="2400"/>
              <a:t> sign</a:t>
            </a:r>
          </a:p>
          <a:p>
            <a:pPr lvl="0" rtl="0">
              <a:buNone/>
            </a:pPr>
            <a:r>
              <a:rPr lang="en" sz="2400"/>
              <a:t>4. No- extreme growth of Nephthea in tank </a:t>
            </a:r>
          </a:p>
          <a:p>
            <a:pPr lvl="0" rtl="0">
              <a:buNone/>
            </a:pPr>
            <a:r>
              <a:rPr lang="en" sz="2400"/>
              <a:t>72</a:t>
            </a:r>
          </a:p>
          <a:p>
            <a:pPr lvl="0" rtl="0">
              <a:buNone/>
            </a:pPr>
            <a:r>
              <a:rPr lang="en" sz="2400"/>
              <a:t>5. Addition of mushroom coral- ended up not</a:t>
            </a:r>
          </a:p>
          <a:p>
            <a:pPr lvl="0" rtl="0">
              <a:buNone/>
            </a:pPr>
            <a:r>
              <a:rPr lang="en" sz="2400"/>
              <a:t>tracking growth of this coral </a:t>
            </a:r>
          </a:p>
          <a:p>
            <a:endParaRPr lang="en" sz="2400"/>
          </a:p>
          <a:p>
            <a:endParaRPr lang="en" sz="2400"/>
          </a:p>
        </p:txBody>
      </p:sp>
      <p:sp>
        <p:nvSpPr>
          <p:cNvPr id="90" name="Shape 90"/>
          <p:cNvSpPr/>
          <p:nvPr/>
        </p:nvSpPr>
        <p:spPr>
          <a:xfrm>
            <a:off x="6531871" y="3268415"/>
            <a:ext cx="2612128" cy="3475897"/>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sld>
</file>

<file path=ppt/theme/theme1.xml><?xml version="1.0" encoding="utf-8"?>
<a:theme xmlns:a="http://schemas.openxmlformats.org/drawingml/2006/main">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1288</Words>
  <Application>Microsoft Macintosh PowerPoint</Application>
  <PresentationFormat>On-screen Show (4:3)</PresentationFormat>
  <Paragraphs>139</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
      <vt:lpstr>The Fragment Nephthea sp. and Propagation of Euphyllia paradivisa in Tank 72</vt:lpstr>
      <vt:lpstr>Introduction </vt:lpstr>
      <vt:lpstr>Introduction </vt:lpstr>
      <vt:lpstr>Introduction</vt:lpstr>
      <vt:lpstr>Introduction </vt:lpstr>
      <vt:lpstr>Methods</vt:lpstr>
      <vt:lpstr>Methods</vt:lpstr>
      <vt:lpstr>Methods</vt:lpstr>
      <vt:lpstr>Results </vt:lpstr>
      <vt:lpstr>Results</vt:lpstr>
      <vt:lpstr>Results</vt:lpstr>
      <vt:lpstr>Results</vt:lpstr>
      <vt:lpstr>Results</vt:lpstr>
      <vt:lpstr>Discussion </vt:lpstr>
      <vt:lpstr>Discussion</vt:lpstr>
      <vt:lpstr>Discussion</vt:lpstr>
      <vt:lpstr>Discussion</vt:lpstr>
      <vt:lpstr>Discussion</vt:lpstr>
      <vt:lpstr>Discussion</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Fragment Nephthea sp. and Propagation of Euphyllia paradivisa in Tank 72</dc:title>
  <cp:lastModifiedBy>Emma Smith</cp:lastModifiedBy>
  <cp:revision>1</cp:revision>
  <dcterms:modified xsi:type="dcterms:W3CDTF">2013-05-01T12:24:11Z</dcterms:modified>
</cp:coreProperties>
</file>